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71" r:id="rId12"/>
    <p:sldId id="269" r:id="rId13"/>
    <p:sldId id="264" r:id="rId14"/>
    <p:sldId id="265" r:id="rId15"/>
    <p:sldId id="270" r:id="rId16"/>
  </p:sldIdLst>
  <p:sldSz cx="14630400" cy="8229600"/>
  <p:notesSz cx="8229600" cy="146304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Funnel Sans" panose="020B0604020202020204" charset="0"/>
      <p:regular r:id="rId22"/>
    </p:embeddedFont>
    <p:embeddedFont>
      <p:font typeface="Mona Sans Semi Bold" panose="020B0604020202020204" charset="0"/>
      <p:regular r:id="rId2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94" autoAdjust="0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62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397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99016-7E64-59A8-561A-5B149ADA8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0D3848-D758-A201-A62B-BCCA7C6445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128DAA-CED9-774D-CA02-A5F386768A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F26A8-BC02-131D-E5D9-C3428F1783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461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5C85C-C536-9384-B93D-DDBE30568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61B533-A4B9-4DE0-2EFE-4640EBC07D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4988A5-15FC-9651-DCC7-026956333B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C9855-0A51-0098-9BF8-D8EAD589DB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552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AF1EA-FA8F-33AB-FCBB-78DEA4B96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40DA15-85BD-E1A5-020B-EB5CE79C0D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DF82AA-A1A8-96BA-9E2B-E4E72A500A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ECD74-2E93-22CE-0940-F89DCC8987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13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45650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Aula 1 – Algoritmos, Introdução à Lógica de Programação e Tipos de Dados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5209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Desvendando o Mundo da Programação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5426D7-A39D-F8CD-8E18-50C2E83F7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DA2B109-0DA3-30AB-D42F-DE21B2F39886}"/>
              </a:ext>
            </a:extLst>
          </p:cNvPr>
          <p:cNvSpPr/>
          <p:nvPr/>
        </p:nvSpPr>
        <p:spPr>
          <a:xfrm>
            <a:off x="2577227" y="1062636"/>
            <a:ext cx="94759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Dominando os Dados e Operações</a:t>
            </a:r>
            <a:endParaRPr lang="en-US" sz="4450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B4DEBB30-0156-A876-E28A-190F32B24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227" y="2791334"/>
            <a:ext cx="566976" cy="566976"/>
          </a:xfrm>
          <a:prstGeom prst="rect">
            <a:avLst/>
          </a:prstGeom>
        </p:spPr>
      </p:pic>
      <p:sp>
        <p:nvSpPr>
          <p:cNvPr id="7" name="Text 3">
            <a:extLst>
              <a:ext uri="{FF2B5EF4-FFF2-40B4-BE49-F238E27FC236}">
                <a16:creationId xmlns:a16="http://schemas.microsoft.com/office/drawing/2014/main" id="{26CC773C-328D-1E5E-C6AD-52CCB91B7DC9}"/>
              </a:ext>
            </a:extLst>
          </p:cNvPr>
          <p:cNvSpPr/>
          <p:nvPr/>
        </p:nvSpPr>
        <p:spPr>
          <a:xfrm>
            <a:off x="2577227" y="36417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Entrada e Saída</a:t>
            </a:r>
            <a:endParaRPr lang="en-US" sz="22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8C56825A-51F6-797F-0C2D-79AC5D0B92C8}"/>
              </a:ext>
            </a:extLst>
          </p:cNvPr>
          <p:cNvSpPr/>
          <p:nvPr/>
        </p:nvSpPr>
        <p:spPr>
          <a:xfrm>
            <a:off x="2577227" y="4132216"/>
            <a:ext cx="8942328" cy="2542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000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295B1F34-E45D-7CF0-DB67-09FAF3B08918}"/>
              </a:ext>
            </a:extLst>
          </p:cNvPr>
          <p:cNvSpPr/>
          <p:nvPr/>
        </p:nvSpPr>
        <p:spPr>
          <a:xfrm>
            <a:off x="2577227" y="4136076"/>
            <a:ext cx="5936948" cy="2523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 err="1">
                <a:solidFill>
                  <a:srgbClr val="FF5C00"/>
                </a:solidFill>
                <a:latin typeface="Funnel Sans" pitchFamily="34" charset="0"/>
              </a:rPr>
              <a:t>nome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 = str(input(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“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</a:rPr>
              <a:t>Digite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</a:rPr>
              <a:t>seu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</a:rPr>
              <a:t>nome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</a:rPr>
              <a:t>aqui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”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)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000" dirty="0">
              <a:solidFill>
                <a:srgbClr val="FF5C00"/>
              </a:solidFill>
              <a:latin typeface="Funnel Sans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print(</a:t>
            </a:r>
            <a:r>
              <a:rPr lang="en-US" sz="2000" dirty="0" err="1">
                <a:solidFill>
                  <a:srgbClr val="FF5C00"/>
                </a:solidFill>
                <a:latin typeface="Funnel Sans" pitchFamily="34" charset="0"/>
              </a:rPr>
              <a:t>nome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)                  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#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</a:rPr>
              <a:t>Saída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:  “Nome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</a:rPr>
              <a:t>digitado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”</a:t>
            </a:r>
          </a:p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print(“</a:t>
            </a:r>
            <a:r>
              <a:rPr lang="en-US" sz="2000" dirty="0" err="1">
                <a:solidFill>
                  <a:srgbClr val="FF5C00"/>
                </a:solidFill>
                <a:latin typeface="Funnel Sans" pitchFamily="34" charset="0"/>
              </a:rPr>
              <a:t>nome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”)              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#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</a:rPr>
              <a:t>Saída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: “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</a:rPr>
              <a:t>nome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”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000" dirty="0">
              <a:solidFill>
                <a:srgbClr val="8F8F8F"/>
              </a:solidFill>
              <a:latin typeface="Funnel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459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7A2D8-34CF-1048-ABA9-7C6684B1B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10A5688-2017-6B03-325B-5B47B3F39D9C}"/>
              </a:ext>
            </a:extLst>
          </p:cNvPr>
          <p:cNvSpPr/>
          <p:nvPr/>
        </p:nvSpPr>
        <p:spPr>
          <a:xfrm>
            <a:off x="2577227" y="1062636"/>
            <a:ext cx="94759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Dominando os Dados e Operações</a:t>
            </a:r>
            <a:endParaRPr lang="en-US" sz="4450" dirty="0"/>
          </a:p>
        </p:txBody>
      </p:sp>
      <p:sp>
        <p:nvSpPr>
          <p:cNvPr id="3" name="Shape 3">
            <a:extLst>
              <a:ext uri="{FF2B5EF4-FFF2-40B4-BE49-F238E27FC236}">
                <a16:creationId xmlns:a16="http://schemas.microsoft.com/office/drawing/2014/main" id="{CEF1C689-0778-BBF7-F6D1-DCF5F0911E98}"/>
              </a:ext>
            </a:extLst>
          </p:cNvPr>
          <p:cNvSpPr/>
          <p:nvPr/>
        </p:nvSpPr>
        <p:spPr>
          <a:xfrm>
            <a:off x="3921383" y="2826756"/>
            <a:ext cx="6611898" cy="91440"/>
          </a:xfrm>
          <a:prstGeom prst="roundRect">
            <a:avLst>
              <a:gd name="adj" fmla="val 80767"/>
            </a:avLst>
          </a:prstGeom>
          <a:solidFill>
            <a:srgbClr val="FFFFFF"/>
          </a:solidFill>
          <a:ln/>
        </p:spPr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E9DD51FE-EA7D-54EE-419C-69198A577A47}"/>
              </a:ext>
            </a:extLst>
          </p:cNvPr>
          <p:cNvSpPr/>
          <p:nvPr/>
        </p:nvSpPr>
        <p:spPr>
          <a:xfrm>
            <a:off x="6963549" y="2585893"/>
            <a:ext cx="527447" cy="527447"/>
          </a:xfrm>
          <a:prstGeom prst="roundRect">
            <a:avLst>
              <a:gd name="adj" fmla="val 173363"/>
            </a:avLst>
          </a:prstGeom>
          <a:solidFill>
            <a:srgbClr val="FFFFFF"/>
          </a:solidFill>
          <a:ln/>
        </p:spPr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5CDDA14F-104C-CCDC-A273-288BC83A5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783" y="2717695"/>
            <a:ext cx="210979" cy="263723"/>
          </a:xfrm>
          <a:prstGeom prst="rect">
            <a:avLst/>
          </a:prstGeom>
        </p:spPr>
      </p:pic>
      <p:sp>
        <p:nvSpPr>
          <p:cNvPr id="10" name="Text 5">
            <a:extLst>
              <a:ext uri="{FF2B5EF4-FFF2-40B4-BE49-F238E27FC236}">
                <a16:creationId xmlns:a16="http://schemas.microsoft.com/office/drawing/2014/main" id="{ABE829D2-046D-3827-00A1-BE0583FBB238}"/>
              </a:ext>
            </a:extLst>
          </p:cNvPr>
          <p:cNvSpPr/>
          <p:nvPr/>
        </p:nvSpPr>
        <p:spPr>
          <a:xfrm>
            <a:off x="4119979" y="3288420"/>
            <a:ext cx="5014496" cy="315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Interação com o Usuário</a:t>
            </a:r>
            <a:endParaRPr lang="en-US" sz="220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ECE32DE6-9E8C-81CD-AA7A-244F060F2F8A}"/>
              </a:ext>
            </a:extLst>
          </p:cNvPr>
          <p:cNvSpPr/>
          <p:nvPr/>
        </p:nvSpPr>
        <p:spPr>
          <a:xfrm>
            <a:off x="4119979" y="3669362"/>
            <a:ext cx="6214705" cy="1299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Crie um programa que solicite o nome e a idade do usuário. Em seguida, exiba uma mensagem personalizada como: "Olá, {Nome}! Você tem {Idade} anos."</a:t>
            </a:r>
            <a:endParaRPr lang="en-US" sz="2000" dirty="0"/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DA788CE6-7AE4-3768-80D1-58A366FE2402}"/>
              </a:ext>
            </a:extLst>
          </p:cNvPr>
          <p:cNvSpPr/>
          <p:nvPr/>
        </p:nvSpPr>
        <p:spPr>
          <a:xfrm>
            <a:off x="4119979" y="4893562"/>
            <a:ext cx="6214705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 </a:t>
            </a:r>
            <a:r>
              <a:rPr lang="en-US" sz="150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input()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para obter dados.</a:t>
            </a:r>
            <a:endParaRPr lang="en-US" sz="150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2D275917-FFD4-BD38-F582-1E23EE3CF7C3}"/>
              </a:ext>
            </a:extLst>
          </p:cNvPr>
          <p:cNvSpPr/>
          <p:nvPr/>
        </p:nvSpPr>
        <p:spPr>
          <a:xfrm>
            <a:off x="4119979" y="5243963"/>
            <a:ext cx="621470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 f-strings para formatação.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601741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51729" y="599002"/>
            <a:ext cx="5617964" cy="628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Operadores em Python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4374" y="1587222"/>
            <a:ext cx="13221653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Python oferece uma vasta gama de operadores para manipular dados. Compreender seu funcionamento é fundamental para escrever códigos eficientes e legíveis.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04374" y="2457985"/>
            <a:ext cx="2918222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Operadores Aritméticos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04374" y="2973644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Adição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+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Soma dois operandos.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04374" y="3365955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Subtração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-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5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Subtrai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 operando da </a:t>
            </a:r>
            <a:r>
              <a:rPr lang="en-US" sz="15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direita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5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pelo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esquerdo.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04374" y="3758266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Multiplicação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*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Multiplica dois operandos.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04374" y="4150577"/>
            <a:ext cx="6365319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Divisão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/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Divide o operando da esquerda pelo da direita (sempre retorna float).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04374" y="4864833"/>
            <a:ext cx="6365319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Divisão </a:t>
            </a:r>
            <a:r>
              <a:rPr lang="en-US" sz="1550" b="1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Inteira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//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Retorna o quociente da divisão, removendo a parte fracionária.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04374" y="5579089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Módulo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%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Retorna o resto da divisão.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04374" y="5971400"/>
            <a:ext cx="6365319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Exponenciação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**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Eleva o operando da esquerda à potência do da direita.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8327" y="2457985"/>
            <a:ext cx="2515910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Operadores Lógicos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568327" y="2973644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5C00"/>
                </a:solidFill>
                <a:latin typeface="Funnel Sans" pitchFamily="34" charset="0"/>
              </a:rPr>
              <a:t>and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(E):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Retorna </a:t>
            </a:r>
            <a:r>
              <a:rPr lang="en-US" sz="155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True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se ambas as condições forem verdadeiras.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8327" y="3365955"/>
            <a:ext cx="6365319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5C00"/>
                </a:solidFill>
                <a:latin typeface="Funnel Sans" pitchFamily="34" charset="0"/>
              </a:rPr>
              <a:t>or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(OU):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Retorna </a:t>
            </a:r>
            <a:r>
              <a:rPr lang="en-US" sz="155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True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se pelo menos uma das condições for verdadeira.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68327" y="4080211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5C00"/>
                </a:solidFill>
                <a:latin typeface="Funnel Sans" pitchFamily="34" charset="0"/>
              </a:rPr>
              <a:t>not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(NÃO):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Inverte o valor booleano da condição.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568327" y="4603372"/>
            <a:ext cx="3457099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Operadores de Comparação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7568327" y="5119032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Igual a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==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Verifica se dois valores são iguais.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568327" y="5511342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Diferente de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!=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Verifica se dois valores são diferentes.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568327" y="5903653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Maior que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&gt;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Verifica se o valor da esquerda é maior.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7568327" y="6295964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Menor que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&lt;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Verifica se o valor da esquerda é menor.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568327" y="6688275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Maior ou igual a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&gt;=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Verifica se é maior ou igual.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7568327" y="7080586"/>
            <a:ext cx="6365319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Menor ou igual a (</a:t>
            </a:r>
            <a:r>
              <a:rPr lang="en-US" dirty="0">
                <a:solidFill>
                  <a:srgbClr val="FF5C00"/>
                </a:solidFill>
                <a:latin typeface="Funnel Sans" pitchFamily="34" charset="0"/>
              </a:rPr>
              <a:t>&lt;=</a:t>
            </a:r>
            <a:r>
              <a:rPr lang="en-US" sz="15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):</a:t>
            </a: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Verifica se é menor ou igual.</a:t>
            </a:r>
            <a:endParaRPr lang="en-US" sz="1550" dirty="0"/>
          </a:p>
        </p:txBody>
      </p:sp>
      <p:pic>
        <p:nvPicPr>
          <p:cNvPr id="23" name="Image 2" descr="preencoded.png">
            <a:extLst>
              <a:ext uri="{FF2B5EF4-FFF2-40B4-BE49-F238E27FC236}">
                <a16:creationId xmlns:a16="http://schemas.microsoft.com/office/drawing/2014/main" id="{DB85635B-F6BC-6689-445E-33D9527F4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74" y="636151"/>
            <a:ext cx="566976" cy="5669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97831" y="566976"/>
            <a:ext cx="1123473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40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Booleanos: O Sim e o Não dos Computadores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2486263"/>
            <a:ext cx="384631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Como o Computador Entende?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74280" y="3014544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Para o computador,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Verdadeiro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(True) é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Falso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(False) é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em seu nível mais básico de lógica.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574280" y="4147899"/>
            <a:ext cx="2890123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Conversão Automática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74280" y="467618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Python converte valores para booleanos automaticamente: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574280" y="519160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aspas vazias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""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listas vazias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[]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None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resultam em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False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74280" y="559367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Qualquer outro valor resulta em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True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2262" y="1604367"/>
            <a:ext cx="108258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Testando a Lógica Booleana na Prática!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801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Exemplos Práticos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489603"/>
            <a:ext cx="6244709" cy="2880360"/>
          </a:xfrm>
          <a:prstGeom prst="roundRect">
            <a:avLst>
              <a:gd name="adj" fmla="val 3307"/>
            </a:avLst>
          </a:prstGeom>
          <a:solidFill>
            <a:srgbClr val="0D0D0D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489603"/>
            <a:ext cx="6267331" cy="2880360"/>
          </a:xfrm>
          <a:prstGeom prst="roundRect">
            <a:avLst>
              <a:gd name="adj" fmla="val 1181"/>
            </a:avLst>
          </a:prstGeom>
          <a:solidFill>
            <a:srgbClr val="0D0D0D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659624"/>
            <a:ext cx="5813703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print(bool(0))       # Saída: </a:t>
            </a:r>
            <a:r>
              <a:rPr lang="en-US" sz="1750" dirty="0">
                <a:solidFill>
                  <a:srgbClr val="FF5C00"/>
                </a:solidFill>
                <a:latin typeface="Funnel Sans" pitchFamily="34" charset="0"/>
              </a:rPr>
              <a:t>False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print(bool(1))       # Saída: </a:t>
            </a:r>
            <a:r>
              <a:rPr lang="en-US" sz="1750" dirty="0">
                <a:solidFill>
                  <a:srgbClr val="FF5C00"/>
                </a:solidFill>
                <a:latin typeface="Funnel Sans" pitchFamily="34" charset="0"/>
              </a:rPr>
              <a:t>True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print(bool(""))      # Saída: </a:t>
            </a:r>
            <a:r>
              <a:rPr lang="en-US" sz="1750" dirty="0">
                <a:solidFill>
                  <a:srgbClr val="FF5C00"/>
                </a:solidFill>
                <a:latin typeface="Funnel Sans" pitchFamily="34" charset="0"/>
              </a:rPr>
              <a:t>False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print(bool("abc"))   # Saída: </a:t>
            </a:r>
            <a:r>
              <a:rPr lang="en-US" sz="1750" dirty="0">
                <a:solidFill>
                  <a:srgbClr val="FF5C00"/>
                </a:solidFill>
                <a:latin typeface="Funnel Sans" pitchFamily="34" charset="0"/>
              </a:rPr>
              <a:t>True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print(bool([]))      # Saída: </a:t>
            </a:r>
            <a:r>
              <a:rPr lang="en-US" sz="1750" dirty="0">
                <a:solidFill>
                  <a:srgbClr val="FF5C00"/>
                </a:solidFill>
                <a:latin typeface="Funnel Sans" pitchFamily="34" charset="0"/>
              </a:rPr>
              <a:t>False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print(bool([1, 2]))  # Saída: </a:t>
            </a:r>
            <a:r>
              <a:rPr lang="en-US" sz="1750" dirty="0">
                <a:solidFill>
                  <a:srgbClr val="FF5C00"/>
                </a:solidFill>
                <a:latin typeface="Funnel Sans" pitchFamily="34" charset="0"/>
              </a:rPr>
              <a:t>True</a:t>
            </a:r>
            <a:r>
              <a:rPr lang="en-US" sz="17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80592" y="350951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Esses exemplos mostram como Python lida com a </a:t>
            </a:r>
            <a:r>
              <a:rPr lang="en-US" sz="175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conversão de tipos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para valores booleanos, o que é crucial para </a:t>
            </a:r>
            <a:r>
              <a:rPr lang="en-US" sz="175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tomada de decisões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em seu código.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80592" y="480229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Lembre-se: em programação, tudo se resume a </a:t>
            </a: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True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ou </a:t>
            </a: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False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para o computador!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434" y="754856"/>
            <a:ext cx="7550229" cy="549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Mãos na Massa: Exercícios Práticos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5434" y="1655921"/>
            <a:ext cx="13399532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 melhor forma de aprender é praticando! Estes exercícios são desenhados para consolidar seu conhecimento em variáveis, operadores e tipos de dados em Python.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15434" y="2398752"/>
            <a:ext cx="6611898" cy="2318266"/>
          </a:xfrm>
          <a:prstGeom prst="roundRect">
            <a:avLst>
              <a:gd name="adj" fmla="val 4733"/>
            </a:avLst>
          </a:prstGeom>
          <a:solidFill>
            <a:srgbClr val="000000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615434" y="2375892"/>
            <a:ext cx="6611898" cy="91440"/>
          </a:xfrm>
          <a:prstGeom prst="roundRect">
            <a:avLst>
              <a:gd name="adj" fmla="val 80767"/>
            </a:avLst>
          </a:prstGeom>
          <a:solidFill>
            <a:srgbClr val="FFFFFF"/>
          </a:solidFill>
          <a:ln/>
        </p:spPr>
      </p:sp>
      <p:sp>
        <p:nvSpPr>
          <p:cNvPr id="6" name="Shape 4"/>
          <p:cNvSpPr/>
          <p:nvPr/>
        </p:nvSpPr>
        <p:spPr>
          <a:xfrm>
            <a:off x="3657600" y="2135029"/>
            <a:ext cx="527447" cy="527447"/>
          </a:xfrm>
          <a:prstGeom prst="roundRect">
            <a:avLst>
              <a:gd name="adj" fmla="val 173363"/>
            </a:avLst>
          </a:prstGeom>
          <a:solidFill>
            <a:srgbClr val="FFFFFF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5834" y="2266831"/>
            <a:ext cx="210979" cy="26372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14030" y="2838331"/>
            <a:ext cx="2590205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Interação com o Usuário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814030" y="3218498"/>
            <a:ext cx="6214705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Crie um programa que solicite o nome e a idade do usuário. Em seguida, exiba uma mensagem personalizada como: "Olá, {Nome}! Você tem {Idade} anos."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814030" y="3886676"/>
            <a:ext cx="6214705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 </a:t>
            </a:r>
            <a:r>
              <a:rPr lang="en-US" sz="13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input()</a:t>
            </a: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para obter dados.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814030" y="4237077"/>
            <a:ext cx="621470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 f-strings para formatação.</a:t>
            </a:r>
            <a:endParaRPr lang="en-US" sz="1350" dirty="0"/>
          </a:p>
        </p:txBody>
      </p:sp>
      <p:sp>
        <p:nvSpPr>
          <p:cNvPr id="12" name="Shape 9"/>
          <p:cNvSpPr/>
          <p:nvPr/>
        </p:nvSpPr>
        <p:spPr>
          <a:xfrm>
            <a:off x="7403068" y="2398752"/>
            <a:ext cx="6611898" cy="2318266"/>
          </a:xfrm>
          <a:prstGeom prst="roundRect">
            <a:avLst>
              <a:gd name="adj" fmla="val 4733"/>
            </a:avLst>
          </a:prstGeom>
          <a:solidFill>
            <a:srgbClr val="000000">
              <a:alpha val="95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7403068" y="2375892"/>
            <a:ext cx="6611898" cy="91440"/>
          </a:xfrm>
          <a:prstGeom prst="roundRect">
            <a:avLst>
              <a:gd name="adj" fmla="val 80767"/>
            </a:avLst>
          </a:prstGeom>
          <a:solidFill>
            <a:srgbClr val="FFFFFF"/>
          </a:solidFill>
          <a:ln/>
        </p:spPr>
      </p:sp>
      <p:sp>
        <p:nvSpPr>
          <p:cNvPr id="14" name="Shape 11"/>
          <p:cNvSpPr/>
          <p:nvPr/>
        </p:nvSpPr>
        <p:spPr>
          <a:xfrm>
            <a:off x="10445234" y="2135029"/>
            <a:ext cx="527447" cy="527447"/>
          </a:xfrm>
          <a:prstGeom prst="roundRect">
            <a:avLst>
              <a:gd name="adj" fmla="val 173363"/>
            </a:avLst>
          </a:prstGeom>
          <a:solidFill>
            <a:srgbClr val="FFFFFF"/>
          </a:solidFill>
          <a:ln/>
        </p:spPr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3468" y="2266831"/>
            <a:ext cx="210979" cy="263723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7601664" y="2838331"/>
            <a:ext cx="219789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Cálculo de Área</a:t>
            </a:r>
            <a:endParaRPr lang="en-US" sz="1700" dirty="0"/>
          </a:p>
        </p:txBody>
      </p:sp>
      <p:sp>
        <p:nvSpPr>
          <p:cNvPr id="17" name="Text 13"/>
          <p:cNvSpPr/>
          <p:nvPr/>
        </p:nvSpPr>
        <p:spPr>
          <a:xfrm>
            <a:off x="7601664" y="3218498"/>
            <a:ext cx="6214705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Desenvolva um programa que peça ao usuário o comprimento e a largura de um retângulo. Calcule e exiba a área.</a:t>
            </a:r>
            <a:endParaRPr lang="en-US" sz="1350" dirty="0"/>
          </a:p>
        </p:txBody>
      </p:sp>
      <p:sp>
        <p:nvSpPr>
          <p:cNvPr id="18" name="Text 14"/>
          <p:cNvSpPr/>
          <p:nvPr/>
        </p:nvSpPr>
        <p:spPr>
          <a:xfrm>
            <a:off x="7601664" y="3886676"/>
            <a:ext cx="6214705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Converta entradas para números (</a:t>
            </a:r>
            <a:r>
              <a:rPr lang="en-US" sz="13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int()</a:t>
            </a: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ou </a:t>
            </a:r>
            <a:r>
              <a:rPr lang="en-US" sz="13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float()</a:t>
            </a: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).</a:t>
            </a:r>
            <a:endParaRPr lang="en-US" sz="1350" dirty="0"/>
          </a:p>
        </p:txBody>
      </p:sp>
      <p:sp>
        <p:nvSpPr>
          <p:cNvPr id="19" name="Text 15"/>
          <p:cNvSpPr/>
          <p:nvPr/>
        </p:nvSpPr>
        <p:spPr>
          <a:xfrm>
            <a:off x="7601664" y="4237077"/>
            <a:ext cx="621470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Utilize o operador de multiplicação.</a:t>
            </a:r>
            <a:endParaRPr lang="en-US" sz="1350" dirty="0"/>
          </a:p>
        </p:txBody>
      </p:sp>
      <p:sp>
        <p:nvSpPr>
          <p:cNvPr id="20" name="Shape 16"/>
          <p:cNvSpPr/>
          <p:nvPr/>
        </p:nvSpPr>
        <p:spPr>
          <a:xfrm>
            <a:off x="615434" y="5156478"/>
            <a:ext cx="6611898" cy="2318266"/>
          </a:xfrm>
          <a:prstGeom prst="roundRect">
            <a:avLst>
              <a:gd name="adj" fmla="val 4733"/>
            </a:avLst>
          </a:prstGeom>
          <a:solidFill>
            <a:srgbClr val="000000">
              <a:alpha val="95000"/>
            </a:srgbClr>
          </a:solidFill>
          <a:ln/>
        </p:spPr>
      </p:sp>
      <p:sp>
        <p:nvSpPr>
          <p:cNvPr id="21" name="Shape 17"/>
          <p:cNvSpPr/>
          <p:nvPr/>
        </p:nvSpPr>
        <p:spPr>
          <a:xfrm>
            <a:off x="615434" y="5133618"/>
            <a:ext cx="6611898" cy="91440"/>
          </a:xfrm>
          <a:prstGeom prst="roundRect">
            <a:avLst>
              <a:gd name="adj" fmla="val 80767"/>
            </a:avLst>
          </a:prstGeom>
          <a:solidFill>
            <a:srgbClr val="FFFFFF"/>
          </a:solidFill>
          <a:ln/>
        </p:spPr>
      </p:sp>
      <p:sp>
        <p:nvSpPr>
          <p:cNvPr id="22" name="Shape 18"/>
          <p:cNvSpPr/>
          <p:nvPr/>
        </p:nvSpPr>
        <p:spPr>
          <a:xfrm>
            <a:off x="3657600" y="4892754"/>
            <a:ext cx="527447" cy="527447"/>
          </a:xfrm>
          <a:prstGeom prst="roundRect">
            <a:avLst>
              <a:gd name="adj" fmla="val 173363"/>
            </a:avLst>
          </a:prstGeom>
          <a:solidFill>
            <a:srgbClr val="FFFFFF"/>
          </a:solidFill>
          <a:ln/>
        </p:spPr>
      </p:sp>
      <p:pic>
        <p:nvPicPr>
          <p:cNvPr id="2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5834" y="5024557"/>
            <a:ext cx="210979" cy="263723"/>
          </a:xfrm>
          <a:prstGeom prst="rect">
            <a:avLst/>
          </a:prstGeom>
        </p:spPr>
      </p:pic>
      <p:sp>
        <p:nvSpPr>
          <p:cNvPr id="24" name="Text 19"/>
          <p:cNvSpPr/>
          <p:nvPr/>
        </p:nvSpPr>
        <p:spPr>
          <a:xfrm>
            <a:off x="814030" y="5596057"/>
            <a:ext cx="2304217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Conversor de Moedas</a:t>
            </a:r>
            <a:endParaRPr lang="en-US" sz="1700" dirty="0"/>
          </a:p>
        </p:txBody>
      </p:sp>
      <p:sp>
        <p:nvSpPr>
          <p:cNvPr id="25" name="Text 20"/>
          <p:cNvSpPr/>
          <p:nvPr/>
        </p:nvSpPr>
        <p:spPr>
          <a:xfrm>
            <a:off x="814030" y="5976223"/>
            <a:ext cx="6214705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Crie um programa que converta um valor em Reais (BRL) para Dólares Americanos (USD). Peça a cotação do dólar e o valor em Reais.</a:t>
            </a:r>
            <a:endParaRPr lang="en-US" sz="1350" dirty="0"/>
          </a:p>
        </p:txBody>
      </p:sp>
      <p:sp>
        <p:nvSpPr>
          <p:cNvPr id="26" name="Text 21"/>
          <p:cNvSpPr/>
          <p:nvPr/>
        </p:nvSpPr>
        <p:spPr>
          <a:xfrm>
            <a:off x="814030" y="6644402"/>
            <a:ext cx="621470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Atenção aos tipos de dados para a divisão.</a:t>
            </a:r>
            <a:endParaRPr lang="en-US" sz="1350" dirty="0"/>
          </a:p>
        </p:txBody>
      </p:sp>
      <p:sp>
        <p:nvSpPr>
          <p:cNvPr id="27" name="Text 22"/>
          <p:cNvSpPr/>
          <p:nvPr/>
        </p:nvSpPr>
        <p:spPr>
          <a:xfrm>
            <a:off x="814030" y="6987183"/>
            <a:ext cx="621470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Formate a saída para duas casas decimais.</a:t>
            </a:r>
            <a:endParaRPr lang="en-US" sz="1350" dirty="0"/>
          </a:p>
        </p:txBody>
      </p:sp>
      <p:sp>
        <p:nvSpPr>
          <p:cNvPr id="28" name="Shape 23"/>
          <p:cNvSpPr/>
          <p:nvPr/>
        </p:nvSpPr>
        <p:spPr>
          <a:xfrm>
            <a:off x="7403068" y="5156478"/>
            <a:ext cx="6611898" cy="2318266"/>
          </a:xfrm>
          <a:prstGeom prst="roundRect">
            <a:avLst>
              <a:gd name="adj" fmla="val 4733"/>
            </a:avLst>
          </a:prstGeom>
          <a:solidFill>
            <a:srgbClr val="000000">
              <a:alpha val="95000"/>
            </a:srgbClr>
          </a:solidFill>
          <a:ln/>
        </p:spPr>
      </p:sp>
      <p:sp>
        <p:nvSpPr>
          <p:cNvPr id="29" name="Shape 24"/>
          <p:cNvSpPr/>
          <p:nvPr/>
        </p:nvSpPr>
        <p:spPr>
          <a:xfrm>
            <a:off x="7403068" y="5133618"/>
            <a:ext cx="6611898" cy="91440"/>
          </a:xfrm>
          <a:prstGeom prst="roundRect">
            <a:avLst>
              <a:gd name="adj" fmla="val 80767"/>
            </a:avLst>
          </a:prstGeom>
          <a:solidFill>
            <a:srgbClr val="FFFFFF"/>
          </a:solidFill>
          <a:ln/>
        </p:spPr>
      </p:sp>
      <p:sp>
        <p:nvSpPr>
          <p:cNvPr id="30" name="Shape 25"/>
          <p:cNvSpPr/>
          <p:nvPr/>
        </p:nvSpPr>
        <p:spPr>
          <a:xfrm>
            <a:off x="10445234" y="4892754"/>
            <a:ext cx="527447" cy="527447"/>
          </a:xfrm>
          <a:prstGeom prst="roundRect">
            <a:avLst>
              <a:gd name="adj" fmla="val 173363"/>
            </a:avLst>
          </a:prstGeom>
          <a:solidFill>
            <a:srgbClr val="FFFFFF"/>
          </a:solidFill>
          <a:ln/>
        </p:spPr>
      </p:sp>
      <p:pic>
        <p:nvPicPr>
          <p:cNvPr id="3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3468" y="5024557"/>
            <a:ext cx="210979" cy="263723"/>
          </a:xfrm>
          <a:prstGeom prst="rect">
            <a:avLst/>
          </a:prstGeom>
        </p:spPr>
      </p:pic>
      <p:sp>
        <p:nvSpPr>
          <p:cNvPr id="32" name="Text 26"/>
          <p:cNvSpPr/>
          <p:nvPr/>
        </p:nvSpPr>
        <p:spPr>
          <a:xfrm>
            <a:off x="7601664" y="5596057"/>
            <a:ext cx="2615208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Verificador de Par/Ímpar</a:t>
            </a:r>
            <a:endParaRPr lang="en-US" sz="1700" dirty="0"/>
          </a:p>
        </p:txBody>
      </p:sp>
      <p:sp>
        <p:nvSpPr>
          <p:cNvPr id="33" name="Text 27"/>
          <p:cNvSpPr/>
          <p:nvPr/>
        </p:nvSpPr>
        <p:spPr>
          <a:xfrm>
            <a:off x="7601664" y="5976223"/>
            <a:ext cx="6214705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Escreva um programa que solicite um número inteiro e diga se ele é par ou ímpar.</a:t>
            </a:r>
            <a:endParaRPr lang="en-US" sz="1350" dirty="0"/>
          </a:p>
        </p:txBody>
      </p:sp>
      <p:sp>
        <p:nvSpPr>
          <p:cNvPr id="34" name="Text 28"/>
          <p:cNvSpPr/>
          <p:nvPr/>
        </p:nvSpPr>
        <p:spPr>
          <a:xfrm>
            <a:off x="7601664" y="6644402"/>
            <a:ext cx="6214705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Utilize o operador de módulo (</a:t>
            </a:r>
            <a:r>
              <a:rPr lang="en-US" sz="1350" dirty="0">
                <a:solidFill>
                  <a:srgbClr val="8F8F8F"/>
                </a:solidFill>
                <a:highlight>
                  <a:srgbClr val="0D0D0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%</a:t>
            </a: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).</a:t>
            </a:r>
            <a:endParaRPr lang="en-US" sz="1350" dirty="0"/>
          </a:p>
        </p:txBody>
      </p:sp>
      <p:sp>
        <p:nvSpPr>
          <p:cNvPr id="35" name="Text 29"/>
          <p:cNvSpPr/>
          <p:nvPr/>
        </p:nvSpPr>
        <p:spPr>
          <a:xfrm>
            <a:off x="7601664" y="6994803"/>
            <a:ext cx="621470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Implemente lógica condicional (se/senão).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78649" y="566976"/>
            <a:ext cx="7673102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40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Por Que Esta Aula é Essencial?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14018" y="3272200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Esta aula é o seu primeiro passo para desvendar o universo da programação. Você aprenderá a pensar como um computador, organizando ideias e criando soluções para problemas do dia a dia.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14018" y="4777388"/>
            <a:ext cx="6342102" cy="12934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Desenvolver a lógica de programação é uma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habilidade fundamental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que transcende o código, sendo útil em diversas áreas da sua vida.</a:t>
            </a:r>
            <a:endParaRPr lang="en-US" sz="2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73762" y="2161818"/>
            <a:ext cx="96828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Nossos Objetivos de Aprendizagem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64387"/>
            <a:ext cx="6407944" cy="2403396"/>
          </a:xfrm>
          <a:prstGeom prst="roundRect">
            <a:avLst>
              <a:gd name="adj" fmla="val 6087"/>
            </a:avLst>
          </a:prstGeom>
          <a:solidFill>
            <a:srgbClr val="000000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633907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3657540" y="332422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FFFF"/>
          </a:solidFill>
          <a:ln/>
        </p:spPr>
      </p:sp>
      <p:sp>
        <p:nvSpPr>
          <p:cNvPr id="6" name="Text 4"/>
          <p:cNvSpPr/>
          <p:nvPr/>
        </p:nvSpPr>
        <p:spPr>
          <a:xfrm>
            <a:off x="3861614" y="349436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4231362"/>
            <a:ext cx="34671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Compreender Algoritmos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1051084" y="4721780"/>
            <a:ext cx="5893356" cy="15726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Desvendar o conceito de algoritmos como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sequências de passos lógicos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para resolver problemas, e entender sua importância no mundo da computação.</a:t>
            </a:r>
            <a:endParaRPr lang="en-US" sz="2000" dirty="0"/>
          </a:p>
        </p:txBody>
      </p:sp>
      <p:sp>
        <p:nvSpPr>
          <p:cNvPr id="9" name="Shape 7"/>
          <p:cNvSpPr/>
          <p:nvPr/>
        </p:nvSpPr>
        <p:spPr>
          <a:xfrm>
            <a:off x="7428548" y="3664387"/>
            <a:ext cx="6408063" cy="2403396"/>
          </a:xfrm>
          <a:prstGeom prst="roundRect">
            <a:avLst>
              <a:gd name="adj" fmla="val 6087"/>
            </a:avLst>
          </a:prstGeom>
          <a:solidFill>
            <a:srgbClr val="000000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7428548" y="3633907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FFFFFF"/>
          </a:solidFill>
          <a:ln/>
        </p:spPr>
      </p:sp>
      <p:sp>
        <p:nvSpPr>
          <p:cNvPr id="11" name="Shape 9"/>
          <p:cNvSpPr/>
          <p:nvPr/>
        </p:nvSpPr>
        <p:spPr>
          <a:xfrm>
            <a:off x="10292298" y="332422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10496371" y="349436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7685842" y="4231362"/>
            <a:ext cx="44940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Explorar Lógica de Programação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7685842" y="4721781"/>
            <a:ext cx="5893475" cy="953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Introduzir os conceitos básicos de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lógica de programação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a espinha dorsal de qualquer código.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70290" y="2509599"/>
            <a:ext cx="80897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 que Mais Vamos Aprender?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72007"/>
            <a:ext cx="13042821" cy="2047994"/>
          </a:xfrm>
          <a:prstGeom prst="roundRect">
            <a:avLst>
              <a:gd name="adj" fmla="val 4652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679627"/>
            <a:ext cx="4342448" cy="2032754"/>
          </a:xfrm>
          <a:prstGeom prst="roundRect">
            <a:avLst>
              <a:gd name="adj" fmla="val 4687"/>
            </a:avLst>
          </a:prstGeom>
          <a:solidFill>
            <a:srgbClr val="FF5C00"/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3906441"/>
            <a:ext cx="29695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Introdução ao Python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396859"/>
            <a:ext cx="38888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Conhecer a linguagem Python e seu ambiente de desenvolvimento amigável para iniciantes.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143857" y="3679627"/>
            <a:ext cx="4342567" cy="2032754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8" name="Shape 6"/>
          <p:cNvSpPr/>
          <p:nvPr/>
        </p:nvSpPr>
        <p:spPr>
          <a:xfrm>
            <a:off x="5143857" y="3679627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191919"/>
          </a:solidFill>
          <a:ln/>
        </p:spPr>
      </p:sp>
      <p:sp>
        <p:nvSpPr>
          <p:cNvPr id="9" name="Text 7"/>
          <p:cNvSpPr/>
          <p:nvPr/>
        </p:nvSpPr>
        <p:spPr>
          <a:xfrm>
            <a:off x="5370671" y="3906441"/>
            <a:ext cx="31724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Variáveis e Operadores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70671" y="4396859"/>
            <a:ext cx="388893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Entender como usar variáveis e operadores básicos para manipular dados.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486424" y="3679627"/>
            <a:ext cx="4342567" cy="2032754"/>
          </a:xfrm>
          <a:prstGeom prst="rect">
            <a:avLst/>
          </a:prstGeom>
          <a:solidFill>
            <a:srgbClr val="FF5C00"/>
          </a:solidFill>
          <a:ln/>
        </p:spPr>
      </p:sp>
      <p:sp>
        <p:nvSpPr>
          <p:cNvPr id="12" name="Shape 10"/>
          <p:cNvSpPr/>
          <p:nvPr/>
        </p:nvSpPr>
        <p:spPr>
          <a:xfrm>
            <a:off x="9486424" y="3679627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E54200"/>
          </a:solidFill>
          <a:ln/>
        </p:spPr>
      </p:sp>
      <p:sp>
        <p:nvSpPr>
          <p:cNvPr id="13" name="Text 11"/>
          <p:cNvSpPr/>
          <p:nvPr/>
        </p:nvSpPr>
        <p:spPr>
          <a:xfrm>
            <a:off x="9713238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Tipos de Dados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713238" y="4396859"/>
            <a:ext cx="38889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Identificar os diferentes tipos de dados em programação.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38745" y="566976"/>
            <a:ext cx="9952792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40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 Coração da Programação: Algoritmos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7" y="1843946"/>
            <a:ext cx="3275327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 que é um Algoritmo?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425193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Um algoritmo é uma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sequência finita de instruções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bem definidas e não ambíguas, utilizadas para resolver um problema ou realizar uma tarefa. Pense nele como uma receita de bolo!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14018" y="3883976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Atividade prática: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Vamos criar um algoritmo para fazer um suco de laranja.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14018" y="484256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1.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Pegar laranjas.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4018" y="524464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2.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Cortar laranjas ao meio.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14018" y="564671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3.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Espremer as laranjas.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14018" y="604879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4.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Coar o suco.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14018" y="645086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5.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Servir.</a:t>
            </a:r>
            <a:endParaRPr lang="en-US" sz="16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76951" y="2328148"/>
            <a:ext cx="100763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Construindo a Lógica: Mais Desafios!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90555"/>
            <a:ext cx="6407944" cy="2410897"/>
          </a:xfrm>
          <a:prstGeom prst="roundRect">
            <a:avLst>
              <a:gd name="adj" fmla="val 22580"/>
            </a:avLst>
          </a:prstGeom>
          <a:solidFill>
            <a:srgbClr val="000000"/>
          </a:solidFill>
          <a:ln w="7620">
            <a:solidFill>
              <a:srgbClr val="19191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724989"/>
            <a:ext cx="31256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Algoritmos Complexos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215408"/>
            <a:ext cx="59390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Agora, um desafio maior: crie um algoritmo para montar um móvel. Pense em cada detalhe, cada parafuso, cada instrução.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3490555"/>
            <a:ext cx="6408063" cy="2410897"/>
          </a:xfrm>
          <a:prstGeom prst="roundRect">
            <a:avLst>
              <a:gd name="adj" fmla="val 22580"/>
            </a:avLst>
          </a:prstGeom>
          <a:solidFill>
            <a:srgbClr val="FF5C00"/>
          </a:solidFill>
          <a:ln w="7620">
            <a:solidFill>
              <a:srgbClr val="E5420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2982" y="3724989"/>
            <a:ext cx="3266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Lógica de Programação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2982" y="4215408"/>
            <a:ext cx="59391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É a base para organizar os passos do seu algoritmo. Sem ela, o computador não entende o que fazer. Ela define a sequência, as decisões e as repetições que o programa deve seguir.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63247" y="566976"/>
            <a:ext cx="1030378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40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Python: Seus Primeiros Passos no Código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2620518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Sintaxe Básica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574280" y="3148799"/>
            <a:ext cx="6342102" cy="1298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Vamos dar nossos primeiros passos em Python, uma linguagem de programação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simples e poderosa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Praticaremos na IDE (Ambiente de Desenvolvimento Integrado) para ver o código em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ação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Iremos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utilizer o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VScode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574280" y="5137729"/>
            <a:ext cx="285821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Variáveis e Constantes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574280" y="566601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Aprenda a armazenar informações usando </a:t>
            </a:r>
            <a:r>
              <a:rPr lang="en-US" sz="2000" dirty="0" err="1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variáveis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para organizar seus dados.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77227" y="2137291"/>
            <a:ext cx="94759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Dominando os Dados e Operações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9969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150162"/>
            <a:ext cx="35427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Tipos de Dados Primitivos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40579"/>
            <a:ext cx="4158615" cy="2542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 err="1">
                <a:solidFill>
                  <a:srgbClr val="FF5C00"/>
                </a:solidFill>
                <a:latin typeface="Funnel Sans" pitchFamily="34" charset="0"/>
              </a:rPr>
              <a:t>Inteiros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números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sem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casas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decimais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Floats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(números com casas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decimais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Strings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(textos)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dirty="0" err="1">
                <a:solidFill>
                  <a:srgbClr val="FF5C00"/>
                </a:solidFill>
                <a:latin typeface="Funnel Sans" pitchFamily="34" charset="0"/>
              </a:rPr>
              <a:t>Booleanos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(Verdadeiro/Falso).</a:t>
            </a:r>
            <a:endParaRPr lang="en-US" sz="20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299698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Entrada e Saída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4640580"/>
            <a:ext cx="3860973" cy="2542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Como usar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input()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para receber dados do usuário e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print() 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para exibir informações.</a:t>
            </a:r>
            <a:endParaRPr lang="en-US" sz="20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29969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Operadores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4640580"/>
            <a:ext cx="4158615" cy="2542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Descubra como os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operadores aritméticos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(soma, subtração) e 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relacionais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(maior que, igual a) funcionam.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0F396-33AA-AA00-90CB-A21523A2E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3C162AC-5089-D1C4-2A11-2BF4B46E7215}"/>
              </a:ext>
            </a:extLst>
          </p:cNvPr>
          <p:cNvSpPr/>
          <p:nvPr/>
        </p:nvSpPr>
        <p:spPr>
          <a:xfrm>
            <a:off x="2577227" y="1062636"/>
            <a:ext cx="94759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Dominando os Dados e Operações</a:t>
            </a:r>
            <a:endParaRPr lang="en-US" sz="445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94B5FF1A-D1CC-2A8F-FBAA-81B8CF6CB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227" y="2715580"/>
            <a:ext cx="566976" cy="566976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5E85AD64-BDD7-884F-D3C9-D5331D6B54ED}"/>
              </a:ext>
            </a:extLst>
          </p:cNvPr>
          <p:cNvSpPr/>
          <p:nvPr/>
        </p:nvSpPr>
        <p:spPr>
          <a:xfrm>
            <a:off x="2577227" y="3645659"/>
            <a:ext cx="35427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Tipos de Dados Primitivos</a:t>
            </a:r>
            <a:endParaRPr lang="en-US" sz="22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222EAF9-1300-D2AD-37FD-DBB4D5F807C1}"/>
              </a:ext>
            </a:extLst>
          </p:cNvPr>
          <p:cNvSpPr/>
          <p:nvPr/>
        </p:nvSpPr>
        <p:spPr>
          <a:xfrm>
            <a:off x="2577227" y="4136076"/>
            <a:ext cx="5936948" cy="2523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 err="1">
                <a:solidFill>
                  <a:srgbClr val="FF5C00"/>
                </a:solidFill>
                <a:latin typeface="Funnel Sans" pitchFamily="34" charset="0"/>
              </a:rPr>
              <a:t>Inteiros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 (int)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- 1, 2, 3, 4, 5, 6, 7, 8, 9, 10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Floats (float)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- 1.1, 2.5, 3.4, 50.10, 22.30, 9.99</a:t>
            </a:r>
          </a:p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Strings (str)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“Olá </a:t>
            </a:r>
            <a:r>
              <a:rPr lang="en-US" sz="200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mundo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”, “Nome”, “22”, 5.5”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dirty="0" err="1">
                <a:solidFill>
                  <a:srgbClr val="FF5C00"/>
                </a:solidFill>
                <a:latin typeface="Funnel Sans" pitchFamily="34" charset="0"/>
              </a:rPr>
              <a:t>Booleanos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 (bool) 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-</a:t>
            </a:r>
            <a:r>
              <a:rPr lang="en-US" sz="2000" dirty="0">
                <a:solidFill>
                  <a:srgbClr val="FF5C00"/>
                </a:solidFill>
                <a:latin typeface="Funnel Sans" pitchFamily="34" charset="0"/>
              </a:rPr>
              <a:t> </a:t>
            </a:r>
            <a:r>
              <a:rPr lang="en-US" sz="2000" dirty="0">
                <a:solidFill>
                  <a:srgbClr val="8F8F8F"/>
                </a:solidFill>
                <a:latin typeface="Funnel Sans" pitchFamily="34" charset="0"/>
              </a:rPr>
              <a:t>True, False</a:t>
            </a:r>
          </a:p>
        </p:txBody>
      </p:sp>
    </p:spTree>
    <p:extLst>
      <p:ext uri="{BB962C8B-B14F-4D97-AF65-F5344CB8AC3E}">
        <p14:creationId xmlns:p14="http://schemas.microsoft.com/office/powerpoint/2010/main" val="2006343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1262</Words>
  <Application>Microsoft Office PowerPoint</Application>
  <PresentationFormat>Personalizar</PresentationFormat>
  <Paragraphs>136</Paragraphs>
  <Slides>15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Funnel Sans</vt:lpstr>
      <vt:lpstr>Arial</vt:lpstr>
      <vt:lpstr>Mona Sans Semi Bold</vt:lpstr>
      <vt:lpstr>Consolas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Francisco Wanderer</cp:lastModifiedBy>
  <cp:revision>3</cp:revision>
  <dcterms:created xsi:type="dcterms:W3CDTF">2025-08-12T14:04:34Z</dcterms:created>
  <dcterms:modified xsi:type="dcterms:W3CDTF">2025-08-12T14:55:50Z</dcterms:modified>
</cp:coreProperties>
</file>